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6E8"/>
    <a:srgbClr val="FFCC66"/>
    <a:srgbClr val="FFCC00"/>
    <a:srgbClr val="C69FFF"/>
    <a:srgbClr val="A161FF"/>
    <a:srgbClr val="66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536FF-E5F6-422D-B137-2B54B266BBF0}" v="2" dt="2025-03-04T03:57:19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AF40-1D21-8867-07DA-A82D113FB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248B1-7DF6-A6DA-035C-CC7D3FBF6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374BD-4559-FAD9-F966-AC88571F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D151-8D91-B1F5-6537-AA088388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F054-2BA7-C681-0736-0A405C79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32C8-5CD7-3BC0-281C-A6AC3F33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0260D-0854-FAB4-F372-F872E93FE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8DE58-E80A-BF3E-1D98-FD325E6C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D554E-4F60-886D-9742-D819688F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7B7B7-0B3E-706F-DC66-823089AA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AE7A3-E833-5891-C1C8-55AC8F16A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D5F90-99C6-434E-D3D3-E78274D64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8B9F-D249-549D-AB50-46228539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CF04-8C25-DED2-AEE6-E9DF0C6A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C4FA2-B8A2-E630-360D-461823FE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BB7F-9885-DF93-EE46-5B1638A6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4623-146A-489C-FD54-864323238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7C15E-126F-457F-671E-A0746CEE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4834F-6721-8079-735B-727B9486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349E8-55A2-0CF7-EC0E-E256B323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E4B1-1CA8-E183-B696-F5001B3E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D840E-3F80-3627-5270-7D2E0290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5C76B-B8AB-F444-B265-3C074FA3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04D52-DA6E-F826-06DD-357C98CB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91584-831C-E70B-779F-9BCA8FA9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7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1766-109F-592E-E438-B816AAE7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7185-0A30-F15B-6C84-E176932E5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65F89-7AE9-04EC-7AC3-3652EEADE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0D6C6-19CE-72C5-5950-C8464A7C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BB341-656F-5335-4D1B-61872E2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4C229-E9AD-45E2-86F4-DAD8320E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427-4D2C-C0C1-CEC7-79993CD9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E976D-7709-F2C3-A28B-DA85D0A8F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538F1-C78D-9E95-825E-749E28068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DC5EA-0C65-E7CC-0A96-729C15499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360CE-388B-F7A3-5AD8-888D0EE1F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DE7F7-6CB2-2194-8743-DC40B8B5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1A39B-802B-BE29-7146-E1139871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2782A-C28D-D54D-EAA8-E36E6403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5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482C-FC6C-EF0C-9B71-CD1FD9A5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C2F4D-440F-0EEE-5449-8A154E27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F7EB2-87C3-22E3-6D78-24A1566B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3E92F-4400-75C1-0334-A27A74D4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6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615CC-D1D9-BDF2-CECE-8C953229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25580-47B4-C640-FA0E-5638AFEB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AE71A-29D3-8365-5727-B3669E93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1B2B-4C91-1413-99F1-DE979C67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6FDD5-2422-49DA-7413-C84AE123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63126-93F9-F58E-77CD-6FDDEB63E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6902B-9161-A04F-3DD4-D70A85AA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84A09-936E-E4DF-61BF-2903BD29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60726-1019-ADCC-22D3-75C6410A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0569-0B75-09F3-9B54-E5B24F24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7A14A-5610-E946-4D38-4BF00D30E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D13AA-DC48-35F8-8EE9-8F7982ED1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8D056-85EB-0849-1C7A-7ED7B157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0C951-36DA-8552-7416-92303505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3DB6F-0889-2A7D-D742-FA28C4FF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641A4-8E65-2FEB-3DE6-E52B7590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7E570-110A-6B44-94BC-FF6B6916C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3127-7879-1E89-C8F9-370B3BC46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50390D-BB84-4661-BB22-141CAE6D48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4CC0-662D-EF6D-5238-2ACEAA907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57E30-5FDA-6199-E279-3DC439DB9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0C22A-2807-4EC5-83EF-1A132BF9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1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3C5884-E8A3-C4EE-D988-DF509360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6"/>
            <a:ext cx="12226948" cy="68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EC722-DF7B-C51B-429C-996EF5AC3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361313-3725-0DA7-13D4-9025CF77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10"/>
            <a:ext cx="12192000" cy="93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9800B-38AF-268E-6608-21CEB4EC8A47}"/>
              </a:ext>
            </a:extLst>
          </p:cNvPr>
          <p:cNvSpPr txBox="1"/>
          <p:nvPr/>
        </p:nvSpPr>
        <p:spPr>
          <a:xfrm>
            <a:off x="266700" y="928757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is what has happened to date…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DE8F5-2C1F-4253-BC66-50F9EFDD07A6}"/>
              </a:ext>
            </a:extLst>
          </p:cNvPr>
          <p:cNvSpPr txBox="1"/>
          <p:nvPr/>
        </p:nvSpPr>
        <p:spPr>
          <a:xfrm>
            <a:off x="685800" y="2041297"/>
            <a:ext cx="110744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Non- insulin producing cells from the pancreas have been converted to insulin producing cells.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Stem cells have been engineered to become insulin producing islets in the lab.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Engineered stem cells have been injected into mice and non-human primates and have successfully started producing insulin.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Research is ongoing as to where is the best place to inject the engineered stem cells into the body.</a:t>
            </a:r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4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CF274-1403-F83E-2DDE-CC4A4CABC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10610E-1F73-6087-8196-61770EC0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10"/>
            <a:ext cx="12192000" cy="93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74AE13-D440-5B32-B67C-1EA8F04FD40F}"/>
              </a:ext>
            </a:extLst>
          </p:cNvPr>
          <p:cNvSpPr txBox="1"/>
          <p:nvPr/>
        </p:nvSpPr>
        <p:spPr>
          <a:xfrm>
            <a:off x="266700" y="928757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is what has happened to date…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88502-05B1-F56E-BD75-61869367DE39}"/>
              </a:ext>
            </a:extLst>
          </p:cNvPr>
          <p:cNvSpPr txBox="1"/>
          <p:nvPr/>
        </p:nvSpPr>
        <p:spPr>
          <a:xfrm>
            <a:off x="685800" y="2041297"/>
            <a:ext cx="11074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Stem cells have been injected into Type 1 and type 2 diabetics in China with early results showing that the pancreases are now  producing insulin. Further research on the variants involved in this research are underway.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Similar studies have begun elsewhere, including Edmonton and Miami. Most are still using immunosuppressants for safety.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C4DB-2F96-D218-C7C3-384BD4AC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F16440-CDE5-F36F-51AF-64030F3F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10"/>
            <a:ext cx="12192000" cy="93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27FD1-8AED-0A47-471F-CF8471DD369D}"/>
              </a:ext>
            </a:extLst>
          </p:cNvPr>
          <p:cNvSpPr txBox="1"/>
          <p:nvPr/>
        </p:nvSpPr>
        <p:spPr>
          <a:xfrm>
            <a:off x="266700" y="928757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next steps?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8FB49-1CA0-5FA5-F4C4-54A6CA8E9890}"/>
              </a:ext>
            </a:extLst>
          </p:cNvPr>
          <p:cNvSpPr txBox="1"/>
          <p:nvPr/>
        </p:nvSpPr>
        <p:spPr>
          <a:xfrm>
            <a:off x="685800" y="2041297"/>
            <a:ext cx="110744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success of the stem cell transplants in China must be peer reviewed and duplicated.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Engineered stem cells will have to be successfully transplanted without the use of immunosuppressants.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trails will have to be successfully conducted.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trials are expected to begin during the life of the International Project; some as soon as next year.</a:t>
            </a:r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2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9F96-8F29-541D-A733-96411EBC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24BD06-4650-932A-3306-9550AF55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10"/>
            <a:ext cx="12192000" cy="93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3D7D9E-C952-3C0A-A146-AA05CCF0A26C}"/>
              </a:ext>
            </a:extLst>
          </p:cNvPr>
          <p:cNvSpPr txBox="1"/>
          <p:nvPr/>
        </p:nvSpPr>
        <p:spPr>
          <a:xfrm>
            <a:off x="266700" y="928757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Benefits for Our Organization?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ED65C6-4FEC-8749-CAB0-5262860CE20C}"/>
              </a:ext>
            </a:extLst>
          </p:cNvPr>
          <p:cNvSpPr txBox="1"/>
          <p:nvPr/>
        </p:nvSpPr>
        <p:spPr>
          <a:xfrm>
            <a:off x="5138055" y="2210272"/>
            <a:ext cx="66076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could Help Recreate the Feeling Among Our Clubs that We are All a Part of the Same Team and thereby Strengthen Our Organization.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could Help with Membership and Public Recognition.</a:t>
            </a: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could Improve Communication within Our Organization as We Report Our Success.</a:t>
            </a:r>
            <a:endParaRPr lang="en-US" sz="1800" dirty="0"/>
          </a:p>
          <a:p>
            <a:pPr marL="342900" indent="-342900">
              <a:buAutoNum type="arabicParenBoth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30B2C-BC84-760F-A4D4-E7E811A7A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81" y="2532133"/>
            <a:ext cx="4204148" cy="29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6480F-D027-7DA6-E1DA-D45A9691A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5E300D-FBC6-52D9-CDBC-66DF9AD1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10"/>
            <a:ext cx="12192000" cy="93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4AAD4E-964A-8D8B-332F-AA5786483249}"/>
              </a:ext>
            </a:extLst>
          </p:cNvPr>
          <p:cNvSpPr txBox="1"/>
          <p:nvPr/>
        </p:nvSpPr>
        <p:spPr>
          <a:xfrm>
            <a:off x="1074056" y="928757"/>
            <a:ext cx="932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Implementation?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04CA6-D561-78F4-78BD-41F0710F87C1}"/>
              </a:ext>
            </a:extLst>
          </p:cNvPr>
          <p:cNvSpPr txBox="1"/>
          <p:nvPr/>
        </p:nvSpPr>
        <p:spPr>
          <a:xfrm>
            <a:off x="1582057" y="1978043"/>
            <a:ext cx="103668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Project is for a period of five years beginning in 2024.</a:t>
            </a: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by a Club is completely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hope is that Clubs contribute to the International Project as a part of their overall fundraising in combination with individual giving.</a:t>
            </a: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expectation that Clubs must completely forego their customary programs in favor of the International Project.</a:t>
            </a: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quota, mandate, or benchmark that individual members or Clubs are expected to meet although International would like to establish a fundraising goal for the Project. </a:t>
            </a:r>
            <a:endParaRPr lang="en-US" sz="1800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emphasis is on collective effort and participation over specific monetary targets for individuals and Clubs.</a:t>
            </a:r>
            <a:endParaRPr lang="en-US" sz="1800" dirty="0"/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3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346F4-7887-0D93-4654-4667ED0A4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0294B2-899F-179A-5836-89DAE258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10"/>
            <a:ext cx="12192000" cy="93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B2D15D-58D9-3921-17B9-946381F6732F}"/>
              </a:ext>
            </a:extLst>
          </p:cNvPr>
          <p:cNvSpPr txBox="1"/>
          <p:nvPr/>
        </p:nvSpPr>
        <p:spPr>
          <a:xfrm>
            <a:off x="1074056" y="928757"/>
            <a:ext cx="932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 To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31E36-2CD3-2E71-41D5-28E1A5E3E1A1}"/>
              </a:ext>
            </a:extLst>
          </p:cNvPr>
          <p:cNvSpPr txBox="1"/>
          <p:nvPr/>
        </p:nvSpPr>
        <p:spPr>
          <a:xfrm>
            <a:off x="537029" y="1978043"/>
            <a:ext cx="1141185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32A87"/>
              </a:buClr>
              <a:buSzPts val="2100"/>
              <a:buFont typeface="Noto Sans Symbols"/>
              <a:buChar char="▪"/>
            </a:pPr>
            <a:r>
              <a:rPr lang="en-US" sz="2400" b="1" u="sng" dirty="0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rPr>
              <a:t>PROJECT COMMITTEE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Form a Project Committee task with managing all aspects of the International Project.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(Membership is open, volunteer today.)</a:t>
            </a:r>
            <a:endParaRPr lang="en-US" sz="16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32A87"/>
              </a:buClr>
              <a:buSzPts val="2100"/>
              <a:buFont typeface="Noto Sans Symbols"/>
              <a:buChar char="▪"/>
            </a:pPr>
            <a:r>
              <a:rPr lang="en-US" sz="2400" b="1" u="sng" dirty="0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rPr>
              <a:t>DEVELOP A PROJECT STRATEGY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Committee will adopt an overall Project Strategy including promotional materials to members, a timeline for the Project including ongoing communication to members and Clubs and regular meeting dates, and defining a process for collecting contributions and distributing those amounts to DRIF/DRIF-CAN.</a:t>
            </a:r>
            <a:endParaRPr lang="en-US" sz="18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32A87"/>
              </a:buClr>
              <a:buSzPts val="2100"/>
              <a:buFont typeface="Noto Sans Symbols"/>
              <a:buChar char="▪"/>
            </a:pPr>
            <a:r>
              <a:rPr lang="en-US" sz="2400" b="1" u="sng" dirty="0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rPr>
              <a:t>ENGAGE DRIF AND DRIF-CAN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Meet with DRIF and DRIFCan to coordinate the Project plan and to encourage by those organizations of the Cosmopolitan Project.</a:t>
            </a:r>
            <a:endParaRPr lang="en-US" sz="18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32A87"/>
              </a:buClr>
              <a:buSzPts val="2100"/>
              <a:buFont typeface="Noto Sans Symbols"/>
              <a:buChar char="▪"/>
            </a:pPr>
            <a:r>
              <a:rPr lang="en-US" sz="2400" b="1" u="sng" dirty="0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rPr>
              <a:t>PROJECT KICKOFF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Officially launch the Project with a press release and accompanying Club communication.</a:t>
            </a:r>
            <a:endParaRPr lang="en-US" sz="1800" dirty="0"/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8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2B6DD-6221-C620-ADD4-F16308E7E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9" y="0"/>
            <a:ext cx="1221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2A1BB-CD4F-4A28-4FD7-C6702F45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24" y="0"/>
            <a:ext cx="12239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27B0-BC95-FFAC-E2A2-3EA905BA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A3594-75C9-9D2D-5D55-B1BC76133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CACE5-AC42-6A91-4280-C8AEB4CF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02"/>
            <a:ext cx="12184541" cy="68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FA8A7-671F-7155-820D-58E35A5B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02"/>
            <a:ext cx="12191999" cy="68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9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0D840-9C96-6A57-BE00-86611349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5"/>
            <a:ext cx="12090400" cy="67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182444-0D47-36F4-AD9B-FF642E43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6" y="-1"/>
            <a:ext cx="12224756" cy="68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A2870D-8CAF-1EAD-EC1E-D75AC62F4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43663"/>
              </p:ext>
            </p:extLst>
          </p:nvPr>
        </p:nvGraphicFramePr>
        <p:xfrm>
          <a:off x="3352800" y="2628900"/>
          <a:ext cx="8572500" cy="312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val="662449071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609833575"/>
                    </a:ext>
                  </a:extLst>
                </a:gridCol>
              </a:tblGrid>
              <a:tr h="4464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</a:t>
                      </a:r>
                    </a:p>
                  </a:txBody>
                  <a:tcPr>
                    <a:solidFill>
                      <a:srgbClr val="D5B6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D5B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33050"/>
                  </a:ext>
                </a:extLst>
              </a:tr>
              <a:tr h="446435">
                <a:tc>
                  <a:txBody>
                    <a:bodyPr/>
                    <a:lstStyle/>
                    <a:p>
                      <a:r>
                        <a:rPr lang="en-US" dirty="0"/>
                        <a:t>Contribution over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162269"/>
                  </a:ext>
                </a:extLst>
              </a:tr>
              <a:tr h="446435">
                <a:tc>
                  <a:txBody>
                    <a:bodyPr/>
                    <a:lstStyle/>
                    <a:p>
                      <a:r>
                        <a:rPr lang="en-US" dirty="0"/>
                        <a:t>Total Amount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480561"/>
                  </a:ext>
                </a:extLst>
              </a:tr>
              <a:tr h="4464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16428"/>
                  </a:ext>
                </a:extLst>
              </a:tr>
              <a:tr h="446435">
                <a:tc>
                  <a:txBody>
                    <a:bodyPr/>
                    <a:lstStyle/>
                    <a:p>
                      <a:r>
                        <a:rPr lang="en-US" dirty="0"/>
                        <a:t>Number of Cosmo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37258"/>
                  </a:ext>
                </a:extLst>
              </a:tr>
              <a:tr h="446435">
                <a:tc>
                  <a:txBody>
                    <a:bodyPr/>
                    <a:lstStyle/>
                    <a:p>
                      <a:r>
                        <a:rPr lang="en-US" dirty="0"/>
                        <a:t>Amount per Member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84513"/>
                  </a:ext>
                </a:extLst>
              </a:tr>
              <a:tr h="4464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(Example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6313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7F4C71B-BAA6-06EB-C70A-6AEC5325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10"/>
            <a:ext cx="12192000" cy="93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5133A5-E910-8F75-C970-DB070E228D03}"/>
              </a:ext>
            </a:extLst>
          </p:cNvPr>
          <p:cNvSpPr txBox="1"/>
          <p:nvPr/>
        </p:nvSpPr>
        <p:spPr>
          <a:xfrm>
            <a:off x="4127500" y="928757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badi" panose="020F0502020204030204" pitchFamily="34" charset="0"/>
              </a:rPr>
              <a:t>Fundraising Goal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88853-31FC-FF6F-B8A4-6A181FBB2E8C}"/>
              </a:ext>
            </a:extLst>
          </p:cNvPr>
          <p:cNvSpPr txBox="1"/>
          <p:nvPr/>
        </p:nvSpPr>
        <p:spPr>
          <a:xfrm>
            <a:off x="266700" y="3569514"/>
            <a:ext cx="275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Approved Funding Target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7.19.2024</a:t>
            </a:r>
          </a:p>
        </p:txBody>
      </p:sp>
    </p:spTree>
    <p:extLst>
      <p:ext uri="{BB962C8B-B14F-4D97-AF65-F5344CB8AC3E}">
        <p14:creationId xmlns:p14="http://schemas.microsoft.com/office/powerpoint/2010/main" val="14524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E397E-9B21-DC31-E81D-188331B9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5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3A914-C58D-5113-A25C-1ACACA95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6932FD-5558-3433-D92D-1BA5F095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10"/>
            <a:ext cx="12192000" cy="93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D6B44-D42D-2080-E18B-EA014178ED91}"/>
              </a:ext>
            </a:extLst>
          </p:cNvPr>
          <p:cNvSpPr txBox="1"/>
          <p:nvPr/>
        </p:nvSpPr>
        <p:spPr>
          <a:xfrm>
            <a:off x="266700" y="928757"/>
            <a:ext cx="1170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Should I support the International Project?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2D267-D7A1-172D-AFDD-957E3215A789}"/>
              </a:ext>
            </a:extLst>
          </p:cNvPr>
          <p:cNvSpPr txBox="1"/>
          <p:nvPr/>
        </p:nvSpPr>
        <p:spPr>
          <a:xfrm>
            <a:off x="4533900" y="3077186"/>
            <a:ext cx="6482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with Our Mission to Help Find a Cure for Diabetes.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an Opportunity for Us to Help Finish Something We Helped Start.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Possible That Combining the Fund Raising of All Our Clubs Can Increase the Efficiency of the Research.</a:t>
            </a:r>
            <a:endParaRPr lang="en-US" dirty="0"/>
          </a:p>
        </p:txBody>
      </p:sp>
      <p:pic>
        <p:nvPicPr>
          <p:cNvPr id="6" name="Google Shape;326;p51">
            <a:extLst>
              <a:ext uri="{FF2B5EF4-FFF2-40B4-BE49-F238E27FC236}">
                <a16:creationId xmlns:a16="http://schemas.microsoft.com/office/drawing/2014/main" id="{F2879F41-AE6D-C349-A661-E27FE44192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095" y="2341417"/>
            <a:ext cx="3225226" cy="3502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49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585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Abadi</vt:lpstr>
      <vt:lpstr>Aptos</vt:lpstr>
      <vt:lpstr>Aptos Display</vt:lpstr>
      <vt:lpstr>Arial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MacKenzie</dc:creator>
  <cp:lastModifiedBy>Cheryl MacKenzie</cp:lastModifiedBy>
  <cp:revision>2</cp:revision>
  <dcterms:created xsi:type="dcterms:W3CDTF">2025-03-04T03:15:41Z</dcterms:created>
  <dcterms:modified xsi:type="dcterms:W3CDTF">2025-03-04T04:07:48Z</dcterms:modified>
</cp:coreProperties>
</file>